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7" r:id="rId6"/>
    <p:sldId id="266" r:id="rId7"/>
    <p:sldId id="260" r:id="rId8"/>
    <p:sldId id="261" r:id="rId9"/>
    <p:sldId id="262" r:id="rId10"/>
    <p:sldId id="263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765091863517066E-2"/>
          <c:y val="3.0866359269839411E-2"/>
          <c:w val="0.47280098668222137"/>
          <c:h val="0.8596983669552770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20,0%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E3B6-49EE-AB91-08F04420AD58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55,0</a:t>
                    </a:r>
                    <a:r>
                      <a:rPr lang="en-US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3B6-49EE-AB91-08F04420AD58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17,0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E3B6-49EE-AB91-08F04420AD58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6,0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3B6-49EE-AB91-08F04420AD58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 dirty="0" smtClean="0"/>
                      <a:t>4</a:t>
                    </a:r>
                    <a:r>
                      <a:rPr lang="ru-RU" dirty="0" smtClean="0"/>
                      <a:t>8,2%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3B6-49EE-AB91-08F04420AD5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Налог на доходы физических лиц</c:v>
                </c:pt>
                <c:pt idx="1">
                  <c:v>Земельный налог</c:v>
                </c:pt>
                <c:pt idx="2">
                  <c:v>Единый с/х налог</c:v>
                </c:pt>
                <c:pt idx="3">
                  <c:v>Остальные налоговые доходы</c:v>
                </c:pt>
                <c:pt idx="4">
                  <c:v>Налог на имущество физлиц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20</c:v>
                </c:pt>
                <c:pt idx="1">
                  <c:v>55</c:v>
                </c:pt>
                <c:pt idx="2">
                  <c:v>17</c:v>
                </c:pt>
                <c:pt idx="3">
                  <c:v>2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3B6-49EE-AB91-08F04420AD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57688660445222129"/>
          <c:y val="6.1111856195024107E-2"/>
          <c:w val="0.33226317196461663"/>
          <c:h val="0.91486165485665649"/>
        </c:manualLayout>
      </c:layout>
      <c:overlay val="0"/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82CF-4367-9A72-AB20DC53DE9B}"/>
                </c:ext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2CF-4367-9A72-AB20DC53DE9B}"/>
                </c:ext>
              </c:extLst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2CF-4367-9A72-AB20DC53DE9B}"/>
                </c:ext>
              </c:extLst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2CF-4367-9A72-AB20DC53DE9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Лист1!$A$2:$A$5</c:f>
              <c:numCache>
                <c:formatCode>General</c:formatCode>
                <c:ptCount val="4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  <c:pt idx="3">
                  <c:v>2028</c:v>
                </c:pt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11.5</c:v>
                </c:pt>
                <c:pt idx="1">
                  <c:v>16.7</c:v>
                </c:pt>
                <c:pt idx="2">
                  <c:v>9.1999999999999993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2CF-4367-9A72-AB20DC53DE9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  <c:pt idx="3">
                  <c:v>2028</c:v>
                </c:pt>
              </c:numCache>
            </c:num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5-82CF-4367-9A72-AB20DC53DE9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numRef>
              <c:f>Лист1!$A$2:$A$5</c:f>
              <c:numCache>
                <c:formatCode>General</c:formatCode>
                <c:ptCount val="4"/>
                <c:pt idx="0">
                  <c:v>2025</c:v>
                </c:pt>
                <c:pt idx="1">
                  <c:v>2026</c:v>
                </c:pt>
                <c:pt idx="2">
                  <c:v>2027</c:v>
                </c:pt>
                <c:pt idx="3">
                  <c:v>2028</c:v>
                </c:pt>
              </c:numCache>
            </c:numRef>
          </c:cat>
          <c:val>
            <c:numRef>
              <c:f>Лист1!$D$2:$D$5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6-82CF-4367-9A72-AB20DC53DE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0828672"/>
        <c:axId val="80846848"/>
        <c:axId val="0"/>
      </c:bar3DChart>
      <c:catAx>
        <c:axId val="80828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80846848"/>
        <c:crosses val="autoZero"/>
        <c:auto val="1"/>
        <c:lblAlgn val="ctr"/>
        <c:lblOffset val="100"/>
        <c:noMultiLvlLbl val="0"/>
      </c:catAx>
      <c:valAx>
        <c:axId val="80846848"/>
        <c:scaling>
          <c:orientation val="minMax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80828672"/>
        <c:crosses val="autoZero"/>
        <c:crossBetween val="between"/>
        <c:majorUnit val="1"/>
        <c:minorUnit val="4.0000000000000022E-2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A99F46-3FA6-40E5-8288-0D157AC7709B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8070E7-AA30-4D80-A1ED-8D1F31270E6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452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742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742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070E7-AA30-4D80-A1ED-8D1F31270E6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742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077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857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0655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238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4812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9031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841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767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0047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701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8830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43727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83165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221451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4252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0633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5FAA-2CAC-4B25-B6CE-1CECA9387E55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258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A595FAA-2CAC-4B25-B6CE-1CECA9387E55}" type="datetimeFigureOut">
              <a:rPr lang="ru-RU" smtClean="0"/>
              <a:pPr/>
              <a:t>10.12.2025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12703BB-2C68-4254-A93F-562E648C67D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7517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1541" y="1484784"/>
            <a:ext cx="8280919" cy="2819399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Проект бюджета Екатериновского сельского поселения Матвеево-Курганского района на </a:t>
            </a:r>
            <a:r>
              <a:rPr lang="ru-RU" sz="4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2026-2028 </a:t>
            </a:r>
            <a:r>
              <a:rPr lang="ru-RU" sz="4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годы</a:t>
            </a:r>
            <a:endParaRPr lang="ru-RU" sz="40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1680" y="332656"/>
            <a:ext cx="5760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Администрация Екатериновского сельского поселения</a:t>
            </a:r>
            <a:endParaRPr lang="ru-RU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4293096"/>
            <a:ext cx="1905000" cy="2447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02061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Стрелка вправо 12"/>
          <p:cNvSpPr/>
          <p:nvPr/>
        </p:nvSpPr>
        <p:spPr>
          <a:xfrm rot="1747683">
            <a:off x="1741463" y="4206001"/>
            <a:ext cx="1296144" cy="468967"/>
          </a:xfrm>
          <a:prstGeom prst="rightArrow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 rot="8067062">
            <a:off x="5748123" y="3309340"/>
            <a:ext cx="1296144" cy="468967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трелка вправо 1"/>
          <p:cNvSpPr/>
          <p:nvPr/>
        </p:nvSpPr>
        <p:spPr>
          <a:xfrm rot="5400000">
            <a:off x="3874182" y="2034432"/>
            <a:ext cx="1296144" cy="468967"/>
          </a:xfrm>
          <a:prstGeom prst="right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3046090" y="2916988"/>
            <a:ext cx="2952328" cy="2880320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Основа формирования проекта бюджета Екатериновского сельского поселения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год и  плановый период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2027и 2028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годов.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04503" y="681815"/>
            <a:ext cx="2880320" cy="124972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Муниципальные программы.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29447" y="2309326"/>
            <a:ext cx="2880320" cy="25202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Основные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направления бюджетной и налоговой политики администрации Екатериновского сельского поселения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2026-2028годы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(Постановления администрации от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05.11.2025г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153).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51641" y="2108281"/>
            <a:ext cx="2880320" cy="2157069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Прогноз социально-экономического развития Екатериновского сельского поселения 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2026-2028годы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12607"/>
            <a:ext cx="801161" cy="1032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3866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329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3205961"/>
              </p:ext>
            </p:extLst>
          </p:nvPr>
        </p:nvGraphicFramePr>
        <p:xfrm>
          <a:off x="611560" y="1988840"/>
          <a:ext cx="8229600" cy="4715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6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85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2027год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2028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.Доходы,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25856,7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18497,7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18500,9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Из них: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Налоговые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неналоговые доходы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9135,4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9312,1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9491,2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Безвозмездные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поступления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16721,3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9185,6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9009,7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.Расходы,</a:t>
                      </a:r>
                    </a:p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25856,7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18497,7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18500,9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35293">
                <a:tc>
                  <a:txBody>
                    <a:bodyPr/>
                    <a:lstStyle/>
                    <a:p>
                      <a:pPr algn="l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III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.Дефицит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(-),</a:t>
                      </a:r>
                    </a:p>
                    <a:p>
                      <a:pPr algn="l"/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Профицит(+)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7504" y="20516"/>
            <a:ext cx="878497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решения Собрания депутатов Екатериновского сельского поселения «О бюджете Екатериновского сельского поселения Матвеево-Курганского</a:t>
            </a:r>
            <a:b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района на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2026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на 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плановый период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2027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и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2028 </a:t>
            </a:r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годов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»</a:t>
            </a:r>
          </a:p>
          <a:p>
            <a:pPr algn="ctr"/>
            <a:r>
              <a:rPr lang="ru-RU" sz="2000" b="1" dirty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000" b="1" dirty="0" smtClean="0">
                <a:ln w="11430"/>
                <a:gradFill>
                  <a:gsLst>
                    <a:gs pos="0">
                      <a:srgbClr val="9C5252">
                        <a:tint val="70000"/>
                        <a:satMod val="245000"/>
                      </a:srgbClr>
                    </a:gs>
                    <a:gs pos="75000">
                      <a:srgbClr val="9C5252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9C5252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                                                    (проект)                                                        (тыс.рублей)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6079919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25856,7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25856,7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1866,0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</a:t>
            </a:r>
            <a:r>
              <a:rPr lang="ru-RU" sz="1400" dirty="0" smtClean="0"/>
              <a:t>1600,0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52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5,4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5000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16721,3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14,0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 компенсации затрат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109,0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21,0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9610,0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94144" y="2747297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453,4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Образование-20,0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348,0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50,0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7566,3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34,0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7775,0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3820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2026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8508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18497,7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18497,7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1940,6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</a:t>
            </a:r>
            <a:r>
              <a:rPr lang="ru-RU" sz="1400" dirty="0" smtClean="0"/>
              <a:t>1700</a:t>
            </a:r>
            <a:r>
              <a:rPr lang="ru-RU" sz="1400" dirty="0" smtClean="0"/>
              <a:t>,0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52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5,4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5000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9185,6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14,5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компенсации затрат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110,0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21,6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8806,2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469,4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 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361,9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50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2198,2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24,0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6568,0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3820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2027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8508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1172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44482" y="1125904"/>
            <a:ext cx="1872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18500,9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44208" y="1125904"/>
            <a:ext cx="20882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18500,9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              (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2276872"/>
            <a:ext cx="2880320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2018,2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2780928"/>
            <a:ext cx="2880320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Единый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сельскохозяйственный</a:t>
            </a:r>
            <a:r>
              <a:rPr lang="ru-RU" sz="1400" dirty="0" smtClean="0"/>
              <a:t> налог </a:t>
            </a:r>
            <a:r>
              <a:rPr lang="ru-RU" sz="1400" dirty="0" smtClean="0"/>
              <a:t>1800,0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284984"/>
            <a:ext cx="2880320" cy="43204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Налог на имущество физических лиц </a:t>
            </a:r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525,4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4" y="3789040"/>
            <a:ext cx="2880320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Земельный налог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5000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58157" y="5805264"/>
            <a:ext cx="2889706" cy="432048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Финансовая помощь от других бюджетов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9009,7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58157" y="5301208"/>
            <a:ext cx="2889706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Штрафы, санкции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15,1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797152"/>
            <a:ext cx="2880320" cy="43204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Доходы от  компенсации затрат 110,0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00034" y="4286256"/>
            <a:ext cx="2877357" cy="43204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Государственная пошлина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22,5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70627" y="2280563"/>
            <a:ext cx="2877357" cy="43204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Общегосударственные вопросы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9256,2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70627" y="2780928"/>
            <a:ext cx="2877357" cy="43204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Национальная оборона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488,3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670627" y="5816044"/>
            <a:ext cx="2857601" cy="42126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Образование 20,0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70627" y="4801829"/>
            <a:ext cx="2858718" cy="43204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Социальная политика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376,3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670627" y="5301208"/>
            <a:ext cx="2858718" cy="432048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50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670627" y="3789040"/>
            <a:ext cx="2863317" cy="4320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1616,0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670627" y="3284984"/>
            <a:ext cx="2861813" cy="432048"/>
          </a:xfrm>
          <a:prstGeom prst="rect">
            <a:avLst/>
          </a:prstGeom>
          <a:solidFill>
            <a:srgbClr val="00B05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latin typeface="Times New Roman" pitchFamily="18" charset="0"/>
                <a:cs typeface="Times New Roman" pitchFamily="18" charset="0"/>
              </a:rPr>
              <a:t>Национальная безопасность и правоохранительная деятельность 24,0</a:t>
            </a: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70627" y="4296172"/>
            <a:ext cx="2865074" cy="4320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Культура </a:t>
            </a: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6670,1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576221" y="2640457"/>
            <a:ext cx="1872208" cy="3168352"/>
          </a:xfrm>
          <a:prstGeom prst="rect">
            <a:avLst/>
          </a:prstGeom>
          <a:solidFill>
            <a:srgbClr val="C0000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Численность населения: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3820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человек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06" y="271503"/>
            <a:ext cx="813998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Основные параметры бюджета Екатериновского сельского поселения на 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2028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38508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73929"/>
              </p:ext>
            </p:extLst>
          </p:nvPr>
        </p:nvGraphicFramePr>
        <p:xfrm>
          <a:off x="0" y="1405184"/>
          <a:ext cx="8964488" cy="504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11560" y="20189"/>
            <a:ext cx="8208912" cy="138499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Структура налоговых доходов бюджета Екатериновского сельского поселения в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2026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году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25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4568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5528772"/>
              </p:ext>
            </p:extLst>
          </p:nvPr>
        </p:nvGraphicFramePr>
        <p:xfrm>
          <a:off x="533400" y="533400"/>
          <a:ext cx="6554788" cy="37671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48754" y="1516337"/>
            <a:ext cx="1584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млн.рублей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44624"/>
            <a:ext cx="885698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Безвозмездные поступления от других бюджетов бюджетной системы Российской Федерации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971" y="0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9700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3411" y="1525182"/>
            <a:ext cx="2770436" cy="79208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учреждений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7775,0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8465" y="2737955"/>
            <a:ext cx="2745382" cy="10801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Меры социальной поддержки отдельных категорий граждан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348,0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8464" y="5301208"/>
            <a:ext cx="2745383" cy="10801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Содержание аппарата управления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8897,5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8465" y="4005064"/>
            <a:ext cx="2745382" cy="79208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Жилищно-коммунальное хозяйство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7566,3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139952" y="1412776"/>
            <a:ext cx="4248472" cy="1296143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Учреждения культуры: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МКУК ЕСП «Централизованная клубная система»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139952" y="5072074"/>
            <a:ext cx="4248472" cy="166929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-6 муниципальных служащих;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-4 технический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-2 обслуживающий персонал;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-другие общегосударственные вопросы;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повышение квалификации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139952" y="3861048"/>
            <a:ext cx="4245947" cy="108012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-техобслуживание и оплата электроэнергии уличного освещения;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-текущий ремонт памятников и др.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2924944"/>
            <a:ext cx="4248472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Выплата государственной пенсии за выслугу лет муниципальным служащим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3275856" y="1772816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275856" y="315449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347864" y="4221088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3324736" y="5661248"/>
            <a:ext cx="720080" cy="360040"/>
          </a:xfrm>
          <a:prstGeom prst="righ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0"/>
            <a:ext cx="9108504" cy="9541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Расходы бюджета Екатериновского сельского поселения на </a:t>
            </a:r>
            <a:r>
              <a:rPr lang="ru-RU" sz="2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2026 </a:t>
            </a:r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год</a:t>
            </a:r>
            <a:endParaRPr lang="ru-RU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27418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1723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908720"/>
            <a:ext cx="3346501" cy="14487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Защита населения и территории от ЧС природного  и техногенного характера, гражданская оборона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34,0 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1" y="2931871"/>
            <a:ext cx="3346500" cy="142077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Мобилизационная и вневойсковая подготовка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453,4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тыс.рублей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9624" y="4805536"/>
            <a:ext cx="3346500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Физическая культура и спорт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50,0 тыс.рублей.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27985" y="332656"/>
            <a:ext cx="4608512" cy="223224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обучению на курсах гражданской обороны;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-поддержание в готовности систем оповещения;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-мероприятия по обеспечению пожарной безопасности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427986" y="2708920"/>
            <a:ext cx="4608511" cy="187220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Осуществление первичного воинского учета на территории, где отсутствуют военные комиссариаты.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427985" y="4805536"/>
            <a:ext cx="4608511" cy="79208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Приобретение призов на спортивные мероприятия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3678772" y="1268760"/>
            <a:ext cx="720080" cy="360040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678772" y="3462236"/>
            <a:ext cx="720080" cy="360040"/>
          </a:xfrm>
          <a:prstGeom prst="right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3635896" y="5021560"/>
            <a:ext cx="720080" cy="360040"/>
          </a:xfrm>
          <a:prstGeom prst="righ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61104"/>
            <a:ext cx="752493" cy="969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6019003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485</TotalTime>
  <Words>578</Words>
  <Application>Microsoft Office PowerPoint</Application>
  <PresentationFormat>Экран (4:3)</PresentationFormat>
  <Paragraphs>150</Paragraphs>
  <Slides>10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Calibri</vt:lpstr>
      <vt:lpstr>Century Gothic</vt:lpstr>
      <vt:lpstr>Times New Roman</vt:lpstr>
      <vt:lpstr>Wingdings 3</vt:lpstr>
      <vt:lpstr>Сектор</vt:lpstr>
      <vt:lpstr>Проект бюджета Екатериновского сельского поселения Матвеево-Курганского района на 2026-2028 годы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Екатериновского сельского поселения Матвеево-Курганского района на 2014-2016 годы</dc:title>
  <dc:creator>Виктория</dc:creator>
  <cp:lastModifiedBy>Admin</cp:lastModifiedBy>
  <cp:revision>67</cp:revision>
  <dcterms:created xsi:type="dcterms:W3CDTF">2014-05-11T13:45:39Z</dcterms:created>
  <dcterms:modified xsi:type="dcterms:W3CDTF">2025-12-10T09:27:25Z</dcterms:modified>
</cp:coreProperties>
</file>